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71" r:id="rId13"/>
    <p:sldId id="272" r:id="rId14"/>
    <p:sldId id="268" r:id="rId15"/>
    <p:sldId id="269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E8B92-82CD-4952-8542-FB31EA3EC9EA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AU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EB6F-8D62-4CD2-9C7A-D39E2A3FFC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20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中國年趨吉避凶的概念</a:t>
            </a:r>
            <a:endParaRPr lang="en-AU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BEB6F-8D62-4CD2-9C7A-D39E2A3FFC3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56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向山舉目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詩篇</a:t>
            </a:r>
            <a:r>
              <a:rPr lang="en-US" altLang="zh-TW" b="1" dirty="0" smtClean="0"/>
              <a:t>121:1-8</a:t>
            </a:r>
            <a:endParaRPr lang="en-AU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495602"/>
          </a:xfrm>
        </p:spPr>
        <p:txBody>
          <a:bodyPr>
            <a:normAutofit/>
          </a:bodyPr>
          <a:lstStyle/>
          <a:p>
            <a:r>
              <a:rPr lang="zh-TW" altLang="en-US" sz="2400" b="1" dirty="0" smtClean="0"/>
              <a:t>林原億牧師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珀斯中華基督教會華語堂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11/02/2018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1709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000" b="1" dirty="0" smtClean="0"/>
              <a:t>二、保護</a:t>
            </a:r>
            <a:r>
              <a:rPr lang="zh-TW" altLang="en-US" sz="4000" b="1" dirty="0"/>
              <a:t>你的是耶和華</a:t>
            </a:r>
            <a:r>
              <a:rPr lang="en-US" sz="4000" b="1" dirty="0" smtClean="0"/>
              <a:t>v3-4</a:t>
            </a:r>
            <a:endParaRPr lang="en-AU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34194" cy="3274142"/>
          </a:xfrm>
        </p:spPr>
        <p:txBody>
          <a:bodyPr/>
          <a:lstStyle/>
          <a:p>
            <a:pPr lvl="0"/>
            <a:r>
              <a:rPr lang="en-US" altLang="zh-TW" sz="4000" b="1" dirty="0" smtClean="0"/>
              <a:t>3	</a:t>
            </a:r>
            <a:r>
              <a:rPr lang="zh-TW" altLang="en-US" sz="4000" b="1" dirty="0" smtClean="0"/>
              <a:t>他</a:t>
            </a:r>
            <a:r>
              <a:rPr lang="zh-TW" altLang="en-US" sz="4000" b="1" dirty="0"/>
              <a:t>必不叫你的腳搖動，保護你必不打盹。</a:t>
            </a:r>
            <a:endParaRPr lang="en-AU" sz="4000" b="1" dirty="0"/>
          </a:p>
          <a:p>
            <a:pPr lvl="0"/>
            <a:r>
              <a:rPr lang="en-US" altLang="zh-TW" sz="4000" b="1" dirty="0" smtClean="0"/>
              <a:t>4	</a:t>
            </a:r>
            <a:r>
              <a:rPr lang="zh-TW" altLang="en-US" sz="4000" b="1" dirty="0" smtClean="0"/>
              <a:t>保護</a:t>
            </a:r>
            <a:r>
              <a:rPr lang="zh-TW" altLang="en-US" sz="4000" b="1" dirty="0"/>
              <a:t>以色列的，也不打盹，也不睡覺。</a:t>
            </a:r>
            <a:endParaRPr lang="en-AU" sz="40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312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/>
              <a:t>詩篇</a:t>
            </a:r>
            <a:r>
              <a:rPr lang="en-US" sz="3600" b="1" dirty="0"/>
              <a:t>121</a:t>
            </a:r>
            <a:r>
              <a:rPr lang="zh-TW" altLang="en-US" sz="3600" b="1" dirty="0"/>
              <a:t>篇講了</a:t>
            </a:r>
            <a:r>
              <a:rPr lang="en-US" sz="3600" b="1" dirty="0"/>
              <a:t>6</a:t>
            </a:r>
            <a:r>
              <a:rPr lang="zh-TW" altLang="en-US" sz="3600" b="1" dirty="0"/>
              <a:t>次的保護，可見保護是這首詩篇的一個大主題。因為人的一生多少會遇見困境，所以人一生最大的祝福不是順境，乃是逆境時可以得著幫助。當我們在逆境時能夠得著幫助，我們覺得非常喜樂。</a:t>
            </a:r>
            <a:endParaRPr lang="en-AU" sz="36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391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西敏大要理問答</a:t>
            </a:r>
            <a:endParaRPr lang="en-AU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/>
              <a:t>上帝的護理之工是什麼？</a:t>
            </a:r>
          </a:p>
          <a:p>
            <a:r>
              <a:rPr lang="zh-TW" altLang="en-US" sz="4000" b="1" dirty="0"/>
              <a:t>答：上帝的護理之工，是按照祂的至聖，至智，大能，來保存與治理祂所造的萬物；並為了自己的榮耀，統管萬事萬物。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735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加</a:t>
            </a:r>
            <a:r>
              <a:rPr lang="zh-TW" altLang="en-US" b="1" dirty="0"/>
              <a:t>爾文主義五</a:t>
            </a:r>
            <a:r>
              <a:rPr lang="zh-TW" altLang="en-US" b="1" dirty="0" smtClean="0"/>
              <a:t>要義</a:t>
            </a:r>
            <a:endParaRPr lang="en-AU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五</a:t>
            </a:r>
            <a:r>
              <a:rPr lang="zh-TW" altLang="en-US" sz="3600" b="1" dirty="0"/>
              <a:t>要點包括</a:t>
            </a:r>
            <a:r>
              <a:rPr lang="en-AU" sz="3600" b="1" u="sng" dirty="0"/>
              <a:t>T</a:t>
            </a:r>
            <a:r>
              <a:rPr lang="en-AU" sz="3600" b="1" dirty="0"/>
              <a:t>otal Depravity（</a:t>
            </a:r>
            <a:r>
              <a:rPr lang="zh-TW" altLang="en-US" sz="3600" b="1" dirty="0"/>
              <a:t>人性全然敗壞）、</a:t>
            </a:r>
            <a:r>
              <a:rPr lang="en-AU" sz="3600" b="1" u="sng" dirty="0"/>
              <a:t>U</a:t>
            </a:r>
            <a:r>
              <a:rPr lang="en-AU" sz="3600" b="1" dirty="0"/>
              <a:t>nconditional Election（</a:t>
            </a:r>
            <a:r>
              <a:rPr lang="zh-TW" altLang="en-US" sz="3600" b="1" dirty="0"/>
              <a:t>無條件的揀選）、</a:t>
            </a:r>
            <a:r>
              <a:rPr lang="en-AU" sz="3600" b="1" u="sng" dirty="0"/>
              <a:t>L</a:t>
            </a:r>
            <a:r>
              <a:rPr lang="en-AU" sz="3600" b="1" dirty="0"/>
              <a:t>imited Atonement (</a:t>
            </a:r>
            <a:r>
              <a:rPr lang="zh-TW" altLang="en-US" sz="3600" b="1" dirty="0"/>
              <a:t>有限的救贖</a:t>
            </a:r>
            <a:r>
              <a:rPr lang="en-US" altLang="zh-TW" sz="3600" b="1" dirty="0"/>
              <a:t>)</a:t>
            </a:r>
            <a:r>
              <a:rPr lang="zh-TW" altLang="en-US" sz="3600" b="1" dirty="0"/>
              <a:t>、</a:t>
            </a:r>
            <a:r>
              <a:rPr lang="en-AU" sz="3600" b="1" u="sng" dirty="0"/>
              <a:t>I</a:t>
            </a:r>
            <a:r>
              <a:rPr lang="en-AU" sz="3600" b="1" dirty="0"/>
              <a:t>nevitable Grace（</a:t>
            </a:r>
            <a:r>
              <a:rPr lang="zh-TW" altLang="en-US" sz="3600" b="1" dirty="0"/>
              <a:t>不可抗拒的恩典）和</a:t>
            </a:r>
            <a:r>
              <a:rPr lang="en-AU" sz="3600" b="1" u="sng" dirty="0">
                <a:solidFill>
                  <a:srgbClr val="FF0000"/>
                </a:solidFill>
              </a:rPr>
              <a:t>P</a:t>
            </a:r>
            <a:r>
              <a:rPr lang="en-AU" sz="3600" b="1" dirty="0">
                <a:solidFill>
                  <a:srgbClr val="FF0000"/>
                </a:solidFill>
              </a:rPr>
              <a:t>erseverance of Saints（</a:t>
            </a:r>
            <a:r>
              <a:rPr lang="zh-TW" altLang="en-US" sz="3600" b="1" dirty="0">
                <a:solidFill>
                  <a:srgbClr val="FF0000"/>
                </a:solidFill>
              </a:rPr>
              <a:t>聖徒蒙保守）</a:t>
            </a:r>
            <a:r>
              <a:rPr lang="zh-TW" altLang="en-US" sz="3600" b="1" dirty="0" smtClean="0"/>
              <a:t>。</a:t>
            </a:r>
            <a:endParaRPr lang="en-US" altLang="zh-TW" sz="3600" b="1" dirty="0" smtClean="0"/>
          </a:p>
          <a:p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32528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sz="4000" b="1" dirty="0" smtClean="0"/>
              <a:t>三、</a:t>
            </a:r>
            <a:r>
              <a:rPr lang="zh-TW" altLang="en-US" sz="4000" b="1" dirty="0"/>
              <a:t>你出你入耶和華要保護你，從今時直到永遠</a:t>
            </a:r>
            <a:r>
              <a:rPr lang="en-US" sz="4000" b="1" dirty="0"/>
              <a:t>v5-8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68877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zh-TW" sz="3600" b="1" dirty="0" smtClean="0"/>
              <a:t>5	</a:t>
            </a:r>
            <a:r>
              <a:rPr lang="zh-TW" altLang="en-US" sz="3600" b="1" dirty="0" smtClean="0"/>
              <a:t>保護</a:t>
            </a:r>
            <a:r>
              <a:rPr lang="zh-TW" altLang="en-US" sz="3600" b="1" dirty="0"/>
              <a:t>你的是耶和華，耶和華在你右邊蔭蔽你。</a:t>
            </a:r>
            <a:endParaRPr lang="en-AU" sz="3600" b="1" dirty="0"/>
          </a:p>
          <a:p>
            <a:pPr lvl="0"/>
            <a:r>
              <a:rPr lang="en-US" altLang="zh-TW" sz="3600" b="1" dirty="0" smtClean="0"/>
              <a:t>6	</a:t>
            </a:r>
            <a:r>
              <a:rPr lang="zh-TW" altLang="en-US" sz="3600" b="1" dirty="0" smtClean="0"/>
              <a:t>白日</a:t>
            </a:r>
            <a:r>
              <a:rPr lang="zh-TW" altLang="en-US" sz="3600" b="1" dirty="0"/>
              <a:t>太陽必不傷你，夜間月亮必不害你，</a:t>
            </a:r>
            <a:endParaRPr lang="en-AU" sz="3600" b="1" dirty="0"/>
          </a:p>
          <a:p>
            <a:pPr lvl="0"/>
            <a:r>
              <a:rPr lang="en-US" altLang="zh-TW" sz="3600" b="1" dirty="0" smtClean="0"/>
              <a:t>7	</a:t>
            </a:r>
            <a:r>
              <a:rPr lang="zh-TW" altLang="en-US" sz="3600" b="1" dirty="0" smtClean="0"/>
              <a:t>耶和華</a:t>
            </a:r>
            <a:r>
              <a:rPr lang="zh-TW" altLang="en-US" sz="3600" b="1" dirty="0"/>
              <a:t>要保護你，免受一切的災害，他要保護你的性命。</a:t>
            </a:r>
            <a:endParaRPr lang="en-AU" sz="3600" b="1" dirty="0"/>
          </a:p>
          <a:p>
            <a:pPr lvl="0"/>
            <a:r>
              <a:rPr lang="en-US" altLang="zh-TW" sz="3600" b="1" dirty="0" smtClean="0"/>
              <a:t>8	</a:t>
            </a:r>
            <a:r>
              <a:rPr lang="zh-TW" altLang="en-US" sz="3600" b="1" dirty="0" smtClean="0"/>
              <a:t>你</a:t>
            </a:r>
            <a:r>
              <a:rPr lang="zh-TW" altLang="en-US" sz="3600" b="1" dirty="0"/>
              <a:t>出你入，耶和華要保護你，從今時直到永遠。</a:t>
            </a:r>
            <a:endParaRPr lang="en-AU" sz="36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21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b="1" dirty="0"/>
              <a:t>不叫我們遇見試探，救我們脫離凶惡</a:t>
            </a:r>
            <a:r>
              <a:rPr lang="zh-TW" altLang="en-US" sz="3600" b="1" dirty="0" smtClean="0"/>
              <a:t>。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馬丁路德：「讓</a:t>
            </a:r>
            <a:r>
              <a:rPr lang="zh-TW" altLang="en-US" sz="3600" b="1" dirty="0"/>
              <a:t>我們在主裡變剛強的正是我們所面對、所克服的試探，但這並不是說我們要去尋找試煉和試探，好叫我們成為堅強的神學家！我們絕不要高估自己的力量；相反的，我們要在上帝面前承認自己的軟弱</a:t>
            </a:r>
            <a:r>
              <a:rPr lang="zh-TW" altLang="en-US" sz="3600" b="1" dirty="0" smtClean="0"/>
              <a:t>。」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81524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9548" y="1484670"/>
            <a:ext cx="8915400" cy="4837472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「耶和華必保護你，從今時直到永遠。</a:t>
            </a:r>
            <a:r>
              <a:rPr lang="zh-TW" altLang="en-US" sz="3600" b="1" dirty="0" smtClean="0"/>
              <a:t>」</a:t>
            </a:r>
            <a:endParaRPr lang="en-US" altLang="zh-TW" sz="3600" b="1" dirty="0" smtClean="0"/>
          </a:p>
          <a:p>
            <a:r>
              <a:rPr lang="zh-TW" altLang="en-US" sz="3600" b="1" dirty="0">
                <a:solidFill>
                  <a:srgbClr val="FF0000"/>
                </a:solidFill>
              </a:rPr>
              <a:t>環境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惡</a:t>
            </a:r>
            <a:r>
              <a:rPr lang="zh-TW" altLang="en-US" sz="3600" b="1" dirty="0" smtClean="0"/>
              <a:t>：</a:t>
            </a:r>
            <a:r>
              <a:rPr lang="zh-TW" altLang="en-US" sz="3600" b="1" dirty="0"/>
              <a:t>天災人禍</a:t>
            </a:r>
            <a:r>
              <a:rPr lang="zh-TW" altLang="en-US" sz="3600" b="1" dirty="0" smtClean="0"/>
              <a:t>，我們無法避免這些</a:t>
            </a:r>
            <a:r>
              <a:rPr lang="zh-TW" altLang="en-US" sz="3600" b="1" dirty="0"/>
              <a:t>惡</a:t>
            </a:r>
            <a:r>
              <a:rPr lang="zh-TW" altLang="en-US" sz="3600" b="1" dirty="0" smtClean="0"/>
              <a:t>，但</a:t>
            </a:r>
            <a:r>
              <a:rPr lang="zh-TW" altLang="en-US" sz="3600" b="1" dirty="0"/>
              <a:t>耶和華會保護你，這表明了，即使我們遇上了，神的平安與同在仍是真實可信</a:t>
            </a:r>
            <a:r>
              <a:rPr lang="zh-TW" altLang="en-US" sz="3600" b="1" dirty="0" smtClean="0"/>
              <a:t>的。</a:t>
            </a:r>
            <a:endParaRPr lang="en-US" altLang="zh-TW" sz="3600" b="1" dirty="0" smtClean="0"/>
          </a:p>
          <a:p>
            <a:r>
              <a:rPr lang="zh-TW" altLang="en-US" sz="3600" b="1" dirty="0">
                <a:solidFill>
                  <a:srgbClr val="FF0000"/>
                </a:solidFill>
              </a:rPr>
              <a:t>道德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惡</a:t>
            </a:r>
            <a:r>
              <a:rPr lang="zh-TW" altLang="en-US" sz="3600" b="1" dirty="0" smtClean="0"/>
              <a:t>：</a:t>
            </a:r>
            <a:r>
              <a:rPr lang="zh-TW" altLang="en-US" sz="3600" b="1" dirty="0"/>
              <a:t>耶和華要保護我們免受一切的災害，就是主要救我們脫離魔鬼的謊言，保守我們持守真理，聖潔的生活。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737906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結論</a:t>
            </a:r>
            <a:endParaRPr lang="en-AU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詩篇</a:t>
            </a:r>
            <a:r>
              <a:rPr lang="en-US" altLang="zh-TW" sz="4000" b="1" dirty="0" smtClean="0"/>
              <a:t>121</a:t>
            </a:r>
            <a:r>
              <a:rPr lang="zh-TW" altLang="en-US" sz="4000" b="1" dirty="0" smtClean="0"/>
              <a:t>篇教導我們要渴慕神，尋求耶和華的保護，非靠自己的力量。當我們承認自己的軟弱，來到神面前，神也必保護我們，直到永遠。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283944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詩</a:t>
            </a:r>
            <a:r>
              <a:rPr lang="en-US" altLang="zh-TW" sz="4000" b="1" dirty="0"/>
              <a:t>120</a:t>
            </a:r>
            <a:r>
              <a:rPr lang="zh-TW" altLang="en-US" sz="4000" b="1" dirty="0"/>
              <a:t>至</a:t>
            </a:r>
            <a:r>
              <a:rPr lang="en-US" altLang="zh-TW" sz="4000" b="1" dirty="0"/>
              <a:t>134</a:t>
            </a:r>
            <a:r>
              <a:rPr lang="zh-TW" altLang="en-US" sz="4000" b="1" dirty="0"/>
              <a:t>篇是上行之詩</a:t>
            </a:r>
            <a:r>
              <a:rPr lang="zh-TW" altLang="en-US" sz="4000" b="1" dirty="0" smtClean="0"/>
              <a:t>，都</a:t>
            </a:r>
            <a:r>
              <a:rPr lang="zh-TW" altLang="en-US" sz="4000" b="1" dirty="0"/>
              <a:t>是在節期中，希伯來人上耶路撒冷</a:t>
            </a:r>
            <a:r>
              <a:rPr lang="zh-TW" altLang="en-US" sz="4000" b="1" dirty="0" smtClean="0"/>
              <a:t>朝聖（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逾越節</a:t>
            </a:r>
            <a:r>
              <a:rPr lang="en-US" altLang="zh-TW" sz="4000" b="1" dirty="0" err="1" smtClean="0">
                <a:solidFill>
                  <a:srgbClr val="FF0000"/>
                </a:solidFill>
              </a:rPr>
              <a:t>passover</a:t>
            </a:r>
            <a:r>
              <a:rPr lang="en-US" altLang="zh-TW" sz="4000" b="1" dirty="0">
                <a:solidFill>
                  <a:srgbClr val="FF0000"/>
                </a:solidFill>
              </a:rPr>
              <a:t>/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 </a:t>
            </a:r>
            <a:r>
              <a:rPr lang="en-AU" sz="4000" b="1" dirty="0" smtClean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</a:rPr>
              <a:t>a</a:t>
            </a:r>
            <a:r>
              <a:rPr lang="en-AU" sz="4000" b="1" dirty="0" err="1" smtClean="0">
                <a:solidFill>
                  <a:srgbClr val="FF0000"/>
                </a:solidFill>
              </a:rPr>
              <a:t>sach</a:t>
            </a:r>
            <a:r>
              <a:rPr lang="zh-TW" altLang="en-US" sz="4000" b="1" dirty="0" smtClean="0"/>
              <a:t>、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住棚節</a:t>
            </a:r>
            <a:r>
              <a:rPr lang="en-AU" sz="4000" b="1" dirty="0" smtClean="0">
                <a:solidFill>
                  <a:srgbClr val="FF0000"/>
                </a:solidFill>
              </a:rPr>
              <a:t>Tabernacles</a:t>
            </a:r>
            <a:r>
              <a:rPr lang="en-US" sz="4000" b="1" dirty="0" smtClean="0">
                <a:solidFill>
                  <a:srgbClr val="FF0000"/>
                </a:solidFill>
              </a:rPr>
              <a:t>/</a:t>
            </a:r>
            <a:r>
              <a:rPr lang="en-AU" sz="4000" b="1" dirty="0" smtClean="0">
                <a:solidFill>
                  <a:srgbClr val="FF0000"/>
                </a:solidFill>
              </a:rPr>
              <a:t> Sukkot</a:t>
            </a:r>
            <a:r>
              <a:rPr lang="zh-TW" altLang="en-US" sz="4000" b="1" dirty="0" smtClean="0"/>
              <a:t>、</a:t>
            </a:r>
            <a:r>
              <a:rPr lang="zh-TW" altLang="en-US" sz="4000" b="1" dirty="0">
                <a:solidFill>
                  <a:srgbClr val="FF0000"/>
                </a:solidFill>
              </a:rPr>
              <a:t>五旬節</a:t>
            </a:r>
            <a:r>
              <a:rPr lang="en-US" altLang="zh-TW" sz="4000" b="1" dirty="0">
                <a:solidFill>
                  <a:srgbClr val="FF0000"/>
                </a:solidFill>
              </a:rPr>
              <a:t>/</a:t>
            </a:r>
            <a:r>
              <a:rPr lang="zh-TW" altLang="en-US" sz="4000" b="1" dirty="0">
                <a:solidFill>
                  <a:srgbClr val="FF0000"/>
                </a:solidFill>
              </a:rPr>
              <a:t>七七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節</a:t>
            </a:r>
            <a:r>
              <a:rPr lang="en-AU" sz="4000" b="1" dirty="0" smtClean="0">
                <a:solidFill>
                  <a:srgbClr val="FF0000"/>
                </a:solidFill>
              </a:rPr>
              <a:t>Pentecost/Shavuot</a:t>
            </a:r>
            <a:r>
              <a:rPr lang="zh-TW" altLang="en-US" sz="4000" b="1" dirty="0" smtClean="0"/>
              <a:t>），</a:t>
            </a:r>
            <a:r>
              <a:rPr lang="zh-TW" altLang="en-US" sz="4000" b="1" dirty="0"/>
              <a:t>參加崇拜時所唱的詩歌。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6300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2955" y="1163757"/>
            <a:ext cx="5842795" cy="5694243"/>
          </a:xfrm>
        </p:spPr>
        <p:txBody>
          <a:bodyPr>
            <a:normAutofit/>
          </a:bodyPr>
          <a:lstStyle/>
          <a:p>
            <a:r>
              <a:rPr lang="en-AU" sz="4000" b="1" dirty="0"/>
              <a:t>Gradual Psalms（</a:t>
            </a:r>
            <a:r>
              <a:rPr lang="zh-TW" altLang="en-US" sz="4000" b="1" dirty="0"/>
              <a:t>逐步而行之詩，即上行之詩）</a:t>
            </a:r>
            <a:r>
              <a:rPr lang="en-US" altLang="zh-TW" sz="4000" b="1" dirty="0"/>
              <a:t>, </a:t>
            </a:r>
            <a:r>
              <a:rPr lang="en-AU" sz="4000" b="1" dirty="0"/>
              <a:t>Songs of Degrees（</a:t>
            </a:r>
            <a:r>
              <a:rPr lang="zh-TW" altLang="en-US" sz="4000" b="1" dirty="0"/>
              <a:t>度詩）， </a:t>
            </a:r>
            <a:r>
              <a:rPr lang="en-AU" sz="4000" b="1" dirty="0"/>
              <a:t>Songs of Steps(</a:t>
            </a:r>
            <a:r>
              <a:rPr lang="zh-TW" altLang="en-US" sz="4000" b="1" dirty="0"/>
              <a:t>登階詩） ， </a:t>
            </a:r>
            <a:r>
              <a:rPr lang="en-AU" sz="4000" b="1" dirty="0"/>
              <a:t>Pilgrim Songs（</a:t>
            </a:r>
            <a:r>
              <a:rPr lang="zh-TW" altLang="en-US" sz="4000" b="1" dirty="0"/>
              <a:t>流離人之詩）或</a:t>
            </a:r>
            <a:r>
              <a:rPr lang="en-AU" sz="4000" b="1" dirty="0"/>
              <a:t>a Song of the higher choir（</a:t>
            </a:r>
            <a:r>
              <a:rPr lang="zh-TW" altLang="en-US" sz="4000" b="1" dirty="0"/>
              <a:t>高詩班之歌）。</a:t>
            </a:r>
            <a:endParaRPr lang="en-AU" sz="40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750" y="0"/>
            <a:ext cx="5936250" cy="4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3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3238" y="1582993"/>
            <a:ext cx="8915400" cy="4689987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上行之詩也可以說成登階之詩，這類的詩篇可能是因為以色列人上耶路撒冷時必須爬山，因此往耶路撒冷走時，可能他們就唱這</a:t>
            </a:r>
            <a:r>
              <a:rPr lang="en-US" sz="3600" b="1" dirty="0"/>
              <a:t>15</a:t>
            </a:r>
            <a:r>
              <a:rPr lang="zh-TW" altLang="en-US" sz="3600" b="1" dirty="0"/>
              <a:t>篇的詩歌，也可能如同以西結書</a:t>
            </a:r>
            <a:r>
              <a:rPr lang="en-US" sz="3600" b="1" dirty="0"/>
              <a:t>40</a:t>
            </a:r>
            <a:r>
              <a:rPr lang="zh-TW" altLang="en-US" sz="3600" b="1" dirty="0"/>
              <a:t>章所提到的聖殿有</a:t>
            </a:r>
            <a:r>
              <a:rPr lang="en-US" sz="3600" b="1" dirty="0"/>
              <a:t>15</a:t>
            </a:r>
            <a:r>
              <a:rPr lang="zh-TW" altLang="en-US" sz="3600" b="1" dirty="0"/>
              <a:t>臺階，可能是以色列人進聖殿時，敬拜上帝所上的詩歌，但不管是爬山或進聖殿，以色列人對上帝有一種渴望，對敬拜上帝有一種追求。</a:t>
            </a:r>
            <a:endParaRPr lang="en-AU" sz="36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707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69" y="570271"/>
            <a:ext cx="10743331" cy="5928852"/>
          </a:xfrm>
        </p:spPr>
        <p:txBody>
          <a:bodyPr>
            <a:noAutofit/>
          </a:bodyPr>
          <a:lstStyle/>
          <a:p>
            <a:r>
              <a:rPr lang="zh-TW" altLang="en-US" sz="3600" b="1" dirty="0"/>
              <a:t>耶路撒冷位於海拔約</a:t>
            </a:r>
            <a:r>
              <a:rPr lang="en-US" sz="3600" b="1" dirty="0">
                <a:solidFill>
                  <a:srgbClr val="FF0000"/>
                </a:solidFill>
              </a:rPr>
              <a:t>807</a:t>
            </a:r>
            <a:r>
              <a:rPr lang="zh-TW" altLang="en-US" sz="3600" b="1" dirty="0">
                <a:solidFill>
                  <a:srgbClr val="FF0000"/>
                </a:solidFill>
              </a:rPr>
              <a:t>米</a:t>
            </a:r>
            <a:r>
              <a:rPr lang="zh-TW" altLang="en-US" sz="3600" b="1" dirty="0"/>
              <a:t>的</a:t>
            </a:r>
            <a:r>
              <a:rPr lang="zh-TW" altLang="en-US" sz="3600" b="1" dirty="0" smtClean="0"/>
              <a:t>高山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在</a:t>
            </a:r>
            <a:r>
              <a:rPr lang="zh-TW" altLang="en-US" sz="3600" b="1" dirty="0"/>
              <a:t>希臘神話裡面，山是眾神聚集的地方，也是爭鬥的地方，例如奧林匹斯山就是神的山的</a:t>
            </a:r>
            <a:r>
              <a:rPr lang="zh-TW" altLang="en-US" sz="3600" b="1" dirty="0" smtClean="0"/>
              <a:t>意思。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華人</a:t>
            </a:r>
            <a:r>
              <a:rPr lang="zh-TW" altLang="en-US" sz="3600" b="1" dirty="0"/>
              <a:t>對山也有類似的看法，當山越高時，也代表這座山有更高的靈性。華人講「山不在高，有仙則名</a:t>
            </a:r>
            <a:r>
              <a:rPr lang="zh-TW" altLang="en-US" sz="3600" b="1" dirty="0" smtClean="0"/>
              <a:t>」。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詩篇</a:t>
            </a:r>
            <a:r>
              <a:rPr lang="en-US" sz="3600" b="1" dirty="0"/>
              <a:t>121</a:t>
            </a:r>
            <a:r>
              <a:rPr lang="zh-TW" altLang="en-US" sz="3600" b="1" dirty="0"/>
              <a:t>不是討論希臘的神山的觀念，但是對以色列人來說，登山時，一面往上爬，一面感到疲倦的同時，卻也對即將見到主的面，感到滿足，所以登山常也是一種靈性的歷程。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18079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sz="4000" b="1" dirty="0" smtClean="0"/>
              <a:t>一、</a:t>
            </a:r>
            <a:r>
              <a:rPr lang="zh-TW" altLang="en-US" sz="4000" b="1" dirty="0"/>
              <a:t>幫助是從造天地的耶和華而來</a:t>
            </a:r>
            <a:r>
              <a:rPr lang="en-US" sz="4000" b="1" dirty="0" smtClean="0"/>
              <a:t>v1-2</a:t>
            </a:r>
            <a:endParaRPr lang="en-AU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7765" y="2723535"/>
            <a:ext cx="9170169" cy="3165987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/>
              <a:t>1	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要向山舉目，我的幫助從何而來，</a:t>
            </a:r>
            <a:endParaRPr lang="en-AU" sz="4000" b="1" dirty="0"/>
          </a:p>
          <a:p>
            <a:pPr lvl="0"/>
            <a:r>
              <a:rPr lang="en-US" altLang="zh-TW" sz="4000" b="1" dirty="0" smtClean="0"/>
              <a:t>2	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的幫助，從造天地的耶和華而來。</a:t>
            </a:r>
            <a:endParaRPr lang="en-AU" sz="40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03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50115" y="452283"/>
            <a:ext cx="8915400" cy="60763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人為何到神面前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1</a:t>
            </a:r>
            <a:r>
              <a:rPr lang="en-US" sz="3600" b="1" dirty="0"/>
              <a:t>.</a:t>
            </a:r>
            <a:r>
              <a:rPr lang="zh-TW" altLang="en-US" sz="3600" b="1" dirty="0"/>
              <a:t>需要幫助：當人遇見問題時，他求助無門，他會想到神的面前，因為或許可以得著神的幫助；</a:t>
            </a:r>
            <a:endParaRPr lang="en-US" altLang="zh-TW" sz="3600" b="1" dirty="0"/>
          </a:p>
          <a:p>
            <a:r>
              <a:rPr lang="en-US" sz="3600" b="1" dirty="0"/>
              <a:t>2. </a:t>
            </a:r>
            <a:r>
              <a:rPr lang="zh-TW" altLang="en-US" sz="3600" b="1" dirty="0" smtClean="0"/>
              <a:t>想幫助</a:t>
            </a:r>
            <a:r>
              <a:rPr lang="zh-TW" altLang="en-US" sz="3600" b="1" dirty="0"/>
              <a:t>人：我們有時不一定是為了自己來到神面前，我們也會因著他人的需要來到神面前，因為靠自己我們無法真正幫助到別人，但我們相信神可以，因此我們來到神面前做代求的事奉；</a:t>
            </a:r>
            <a:endParaRPr lang="en-US" altLang="zh-TW" sz="3600" b="1" dirty="0"/>
          </a:p>
          <a:p>
            <a:r>
              <a:rPr lang="en-US" sz="3600" b="1" dirty="0"/>
              <a:t>3. </a:t>
            </a:r>
            <a:r>
              <a:rPr lang="zh-TW" altLang="en-US" sz="3600" b="1" dirty="0" smtClean="0"/>
              <a:t>渴慕神</a:t>
            </a:r>
            <a:r>
              <a:rPr lang="zh-TW" altLang="en-US" sz="3600" b="1" dirty="0"/>
              <a:t>：人會來到神面前，也是因為</a:t>
            </a:r>
            <a:r>
              <a:rPr lang="zh-TW" altLang="en-US" sz="3600" b="1" dirty="0" smtClean="0"/>
              <a:t>我們渴慕神</a:t>
            </a:r>
            <a:r>
              <a:rPr lang="zh-TW" altLang="en-US" sz="3600" b="1" dirty="0"/>
              <a:t>，當我們認識神之後，我們願意到他面前，因為想更認識他。</a:t>
            </a:r>
            <a:endParaRPr lang="en-AU" sz="3600" b="1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470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以色列人一年三次上聖殿</a:t>
            </a:r>
            <a:r>
              <a:rPr lang="zh-TW" altLang="en-US" sz="3600" b="1" dirty="0" smtClean="0"/>
              <a:t>朝拜：</a:t>
            </a:r>
            <a:r>
              <a:rPr lang="zh-TW" altLang="en-US" sz="3600" b="1" dirty="0"/>
              <a:t>你一切的男丁要在除酵節、七七節、住棚節，一年三次，在耶和華你神所選擇的地方朝見他，卻不可空手朝見</a:t>
            </a:r>
            <a:r>
              <a:rPr lang="zh-TW" altLang="en-US" sz="3600" b="1" dirty="0" smtClean="0"/>
              <a:t>，（申</a:t>
            </a:r>
            <a:r>
              <a:rPr lang="en-US" altLang="zh-TW" sz="3600" b="1" dirty="0" smtClean="0"/>
              <a:t>16:16)</a:t>
            </a:r>
          </a:p>
          <a:p>
            <a:r>
              <a:rPr lang="zh-TW" altLang="en-US" sz="3600" b="1" dirty="0">
                <a:solidFill>
                  <a:srgbClr val="FF0000"/>
                </a:solidFill>
              </a:rPr>
              <a:t>神的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命令</a:t>
            </a:r>
            <a:r>
              <a:rPr lang="zh-TW" altLang="en-US" sz="3600" b="1" dirty="0" smtClean="0"/>
              <a:t>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順服 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=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蒙福</a:t>
            </a:r>
            <a:endParaRPr lang="en-A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1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04077" y="845575"/>
            <a:ext cx="8915400" cy="5594554"/>
          </a:xfrm>
        </p:spPr>
        <p:txBody>
          <a:bodyPr>
            <a:noAutofit/>
          </a:bodyPr>
          <a:lstStyle/>
          <a:p>
            <a:r>
              <a:rPr lang="zh-TW" altLang="en-US" sz="3200" b="1" dirty="0"/>
              <a:t>一個人與神的敬拜是從：</a:t>
            </a:r>
            <a:endParaRPr lang="en-AU" sz="3200" b="1" dirty="0"/>
          </a:p>
          <a:p>
            <a:pPr lvl="0"/>
            <a:r>
              <a:rPr lang="zh-TW" altLang="en-US" sz="3200" b="1" dirty="0">
                <a:solidFill>
                  <a:srgbClr val="FF0000"/>
                </a:solidFill>
              </a:rPr>
              <a:t>與神的認識而來</a:t>
            </a:r>
            <a:r>
              <a:rPr lang="zh-TW" altLang="en-US" sz="3200" b="1" dirty="0"/>
              <a:t>：我們有多少認識神，也會產生多少正確的敬拜。</a:t>
            </a:r>
            <a:endParaRPr lang="en-AU" sz="3200" b="1" dirty="0"/>
          </a:p>
          <a:p>
            <a:pPr lvl="0"/>
            <a:r>
              <a:rPr lang="zh-TW" altLang="en-US" sz="3200" b="1" dirty="0">
                <a:solidFill>
                  <a:srgbClr val="FF0000"/>
                </a:solidFill>
              </a:rPr>
              <a:t>對聖經的理解</a:t>
            </a:r>
            <a:r>
              <a:rPr lang="zh-TW" altLang="en-US" sz="3200" b="1" dirty="0"/>
              <a:t>：敬拜與真理是有關連的，敬拜不是憑著感覺。乃是因著神的道，真理引導我們與神建立正確的關係，因此敬拜必須根基於真道。</a:t>
            </a:r>
            <a:endParaRPr lang="en-AU" sz="3200" b="1" dirty="0"/>
          </a:p>
          <a:p>
            <a:r>
              <a:rPr lang="zh-TW" altLang="en-US" sz="3200" b="1" dirty="0">
                <a:solidFill>
                  <a:srgbClr val="FF0000"/>
                </a:solidFill>
              </a:rPr>
              <a:t>謙卑的態度</a:t>
            </a:r>
            <a:r>
              <a:rPr lang="zh-TW" altLang="en-US" sz="3200" b="1" dirty="0"/>
              <a:t>：對人而言，除了真道，敬拜也會建立我們謙卑的態度，因為人是降伏在真道之下，而人順服真道也會反應在生活言行上。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61634348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1077</Words>
  <Application>Microsoft Office PowerPoint</Application>
  <PresentationFormat>寬螢幕</PresentationFormat>
  <Paragraphs>47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向山舉目 詩篇121:1-8</vt:lpstr>
      <vt:lpstr>PowerPoint 簡報</vt:lpstr>
      <vt:lpstr>PowerPoint 簡報</vt:lpstr>
      <vt:lpstr>PowerPoint 簡報</vt:lpstr>
      <vt:lpstr>PowerPoint 簡報</vt:lpstr>
      <vt:lpstr>一、幫助是從造天地的耶和華而來v1-2</vt:lpstr>
      <vt:lpstr>PowerPoint 簡報</vt:lpstr>
      <vt:lpstr>PowerPoint 簡報</vt:lpstr>
      <vt:lpstr>PowerPoint 簡報</vt:lpstr>
      <vt:lpstr>二、保護你的是耶和華v3-4</vt:lpstr>
      <vt:lpstr>PowerPoint 簡報</vt:lpstr>
      <vt:lpstr>西敏大要理問答</vt:lpstr>
      <vt:lpstr>加爾文主義五要義</vt:lpstr>
      <vt:lpstr>三、你出你入耶和華要保護你，從今時直到永遠v5-8 </vt:lpstr>
      <vt:lpstr>PowerPoint 簡報</vt:lpstr>
      <vt:lpstr>PowerPoint 簡報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向山舉目 詩篇121:1-8</dc:title>
  <dc:creator>Joseph Lin</dc:creator>
  <cp:lastModifiedBy>Joseph Lin</cp:lastModifiedBy>
  <cp:revision>8</cp:revision>
  <dcterms:created xsi:type="dcterms:W3CDTF">2018-02-08T03:19:37Z</dcterms:created>
  <dcterms:modified xsi:type="dcterms:W3CDTF">2018-02-10T22:56:27Z</dcterms:modified>
</cp:coreProperties>
</file>